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handoutMasterIdLst>
    <p:handoutMasterId r:id="rId15"/>
  </p:handout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9" r:id="rId11"/>
    <p:sldId id="267" r:id="rId12"/>
    <p:sldId id="268" r:id="rId13"/>
  </p:sldIdLst>
  <p:sldSz cx="9144000" cy="6858000" type="screen4x3"/>
  <p:notesSz cx="7053263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932CF7B-A370-4195-8A4D-C162CD7823A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072"/>
          </a:xfrm>
          <a:prstGeom prst="rect">
            <a:avLst/>
          </a:prstGeom>
        </p:spPr>
        <p:txBody>
          <a:bodyPr vert="horz" lIns="93487" tIns="46744" rIns="93487" bIns="46744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610D30-3C45-47E1-ACA5-66B890974BB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95217" y="0"/>
            <a:ext cx="3056414" cy="467072"/>
          </a:xfrm>
          <a:prstGeom prst="rect">
            <a:avLst/>
          </a:prstGeom>
        </p:spPr>
        <p:txBody>
          <a:bodyPr vert="horz" lIns="93487" tIns="46744" rIns="93487" bIns="46744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4/10/2022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79289B-8BD2-405A-94F7-7B5901C170A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1"/>
            <a:ext cx="3056414" cy="467071"/>
          </a:xfrm>
          <a:prstGeom prst="rect">
            <a:avLst/>
          </a:prstGeom>
        </p:spPr>
        <p:txBody>
          <a:bodyPr vert="horz" lIns="93487" tIns="46744" rIns="93487" bIns="46744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85F80C-2C47-4C26-8CF4-F30EBBD4E78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95217" y="8842031"/>
            <a:ext cx="3056414" cy="467071"/>
          </a:xfrm>
          <a:prstGeom prst="rect">
            <a:avLst/>
          </a:prstGeom>
        </p:spPr>
        <p:txBody>
          <a:bodyPr vert="horz" lIns="93487" tIns="46744" rIns="93487" bIns="46744" rtlCol="0" anchor="b"/>
          <a:lstStyle>
            <a:lvl1pPr algn="r">
              <a:defRPr sz="1200"/>
            </a:lvl1pPr>
          </a:lstStyle>
          <a:p>
            <a:fld id="{2C2164DF-8C82-451C-9601-A297D5806FFE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170497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072"/>
          </a:xfrm>
          <a:prstGeom prst="rect">
            <a:avLst/>
          </a:prstGeom>
        </p:spPr>
        <p:txBody>
          <a:bodyPr vert="horz" lIns="93487" tIns="46744" rIns="93487" bIns="467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7072"/>
          </a:xfrm>
          <a:prstGeom prst="rect">
            <a:avLst/>
          </a:prstGeom>
        </p:spPr>
        <p:txBody>
          <a:bodyPr vert="horz" lIns="93487" tIns="46744" rIns="93487" bIns="46744" rtlCol="0"/>
          <a:lstStyle>
            <a:lvl1pPr algn="r">
              <a:defRPr sz="1200"/>
            </a:lvl1pPr>
          </a:lstStyle>
          <a:p>
            <a:r>
              <a:rPr lang="en-US"/>
              <a:t>4/10/2022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3513" y="1163638"/>
            <a:ext cx="4186237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87" tIns="46744" rIns="93487" bIns="467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80004"/>
            <a:ext cx="5642610" cy="3665458"/>
          </a:xfrm>
          <a:prstGeom prst="rect">
            <a:avLst/>
          </a:prstGeom>
        </p:spPr>
        <p:txBody>
          <a:bodyPr vert="horz" lIns="93487" tIns="46744" rIns="93487" bIns="4674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1"/>
            <a:ext cx="3056414" cy="467071"/>
          </a:xfrm>
          <a:prstGeom prst="rect">
            <a:avLst/>
          </a:prstGeom>
        </p:spPr>
        <p:txBody>
          <a:bodyPr vert="horz" lIns="93487" tIns="46744" rIns="93487" bIns="46744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31"/>
            <a:ext cx="3056414" cy="467071"/>
          </a:xfrm>
          <a:prstGeom prst="rect">
            <a:avLst/>
          </a:prstGeom>
        </p:spPr>
        <p:txBody>
          <a:bodyPr vert="horz" lIns="93487" tIns="46744" rIns="93487" bIns="46744" rtlCol="0" anchor="b"/>
          <a:lstStyle>
            <a:lvl1pPr algn="r">
              <a:defRPr sz="1200"/>
            </a:lvl1pPr>
          </a:lstStyle>
          <a:p>
            <a:fld id="{20CFDA1B-68BE-438B-A20B-D9000B624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54058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>
            <a:extLst>
              <a:ext uri="{FF2B5EF4-FFF2-40B4-BE49-F238E27FC236}">
                <a16:creationId xmlns:a16="http://schemas.microsoft.com/office/drawing/2014/main" id="{57750C15-2F6E-4A23-8DED-41171149DD32}"/>
              </a:ext>
            </a:extLst>
          </p:cNvPr>
          <p:cNvGrpSpPr>
            <a:grpSpLocks/>
          </p:cNvGrpSpPr>
          <p:nvPr/>
        </p:nvGrpSpPr>
        <p:grpSpPr bwMode="auto">
          <a:xfrm>
            <a:off x="0" y="914400"/>
            <a:ext cx="8686800" cy="2514600"/>
            <a:chOff x="0" y="576"/>
            <a:chExt cx="5472" cy="1584"/>
          </a:xfrm>
        </p:grpSpPr>
        <p:sp>
          <p:nvSpPr>
            <p:cNvPr id="5" name="Oval 7">
              <a:extLst>
                <a:ext uri="{FF2B5EF4-FFF2-40B4-BE49-F238E27FC236}">
                  <a16:creationId xmlns:a16="http://schemas.microsoft.com/office/drawing/2014/main" id="{D624AAC7-FDFA-4501-BDD3-EA92D9C15B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" y="576"/>
              <a:ext cx="1584" cy="1584"/>
            </a:xfrm>
            <a:prstGeom prst="ellipse">
              <a:avLst/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" name="Rectangle 8">
              <a:extLst>
                <a:ext uri="{FF2B5EF4-FFF2-40B4-BE49-F238E27FC236}">
                  <a16:creationId xmlns:a16="http://schemas.microsoft.com/office/drawing/2014/main" id="{ACC35593-B134-4728-8577-CD51F20C669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1056"/>
              <a:ext cx="2976" cy="7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Rectangle 9">
              <a:extLst>
                <a:ext uri="{FF2B5EF4-FFF2-40B4-BE49-F238E27FC236}">
                  <a16:creationId xmlns:a16="http://schemas.microsoft.com/office/drawing/2014/main" id="{0787116E-DCAB-42ED-99C6-67B9A3E4EBE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96" y="1056"/>
              <a:ext cx="2976" cy="720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" name="Freeform 10">
              <a:extLst>
                <a:ext uri="{FF2B5EF4-FFF2-40B4-BE49-F238E27FC236}">
                  <a16:creationId xmlns:a16="http://schemas.microsoft.com/office/drawing/2014/main" id="{924A45A2-D62F-4FF9-B912-A66285B853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960"/>
              <a:ext cx="144" cy="913"/>
            </a:xfrm>
            <a:custGeom>
              <a:avLst/>
              <a:gdLst/>
              <a:ahLst/>
              <a:cxnLst>
                <a:cxn ang="0">
                  <a:pos x="1000" y="1000"/>
                </a:cxn>
                <a:cxn ang="0">
                  <a:pos x="0" y="1000"/>
                </a:cxn>
                <a:cxn ang="0">
                  <a:pos x="0" y="0"/>
                </a:cxn>
                <a:cxn ang="0">
                  <a:pos x="1000" y="0"/>
                </a:cxn>
              </a:cxnLst>
              <a:rect l="0" t="0" r="r" b="b"/>
              <a:pathLst>
                <a:path w="1000" h="1000">
                  <a:moveTo>
                    <a:pt x="1000" y="1000"/>
                  </a:moveTo>
                  <a:lnTo>
                    <a:pt x="0" y="1000"/>
                  </a:lnTo>
                  <a:lnTo>
                    <a:pt x="0" y="0"/>
                  </a:lnTo>
                  <a:lnTo>
                    <a:pt x="1000" y="0"/>
                  </a:lnTo>
                </a:path>
              </a:pathLst>
            </a:custGeom>
            <a:noFill/>
            <a:ln w="76200" cmpd="sng">
              <a:solidFill>
                <a:schemeClr val="tx2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" name="Freeform 11">
              <a:extLst>
                <a:ext uri="{FF2B5EF4-FFF2-40B4-BE49-F238E27FC236}">
                  <a16:creationId xmlns:a16="http://schemas.microsoft.com/office/drawing/2014/main" id="{7EA7150C-40F1-4BBA-8D96-4DA038BEE1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4" y="762"/>
              <a:ext cx="165" cy="8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1000"/>
                </a:cxn>
                <a:cxn ang="0">
                  <a:pos x="0" y="1000"/>
                </a:cxn>
              </a:cxnLst>
              <a:rect l="0" t="0" r="r" b="b"/>
              <a:pathLst>
                <a:path w="1000" h="1000">
                  <a:moveTo>
                    <a:pt x="0" y="0"/>
                  </a:moveTo>
                  <a:lnTo>
                    <a:pt x="1000" y="0"/>
                  </a:lnTo>
                  <a:lnTo>
                    <a:pt x="1000" y="1000"/>
                  </a:lnTo>
                  <a:lnTo>
                    <a:pt x="0" y="1000"/>
                  </a:lnTo>
                </a:path>
              </a:pathLst>
            </a:custGeom>
            <a:noFill/>
            <a:ln w="76200" cap="flat" cmpd="sng">
              <a:solidFill>
                <a:schemeClr val="accent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3581400"/>
            <a:ext cx="5638800" cy="19050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18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38200" y="1443038"/>
            <a:ext cx="7086600" cy="16002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5B0142D9-74A4-4BD8-A19E-07CD830383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A4F2015A-FAA6-419C-93C2-70C5BF6FB7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D1F58A81-101A-48FE-87A6-CE9F9A626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6CCA4A2-0857-4F53-BCCD-F29D40C631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4872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25976FB-E467-46E0-9216-311C5DC1EB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5DD6D88F-1A8B-4375-BC22-1E34CCCA49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B0CD435E-B0E1-4A63-B817-CDE28D917A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D83BD0-A5B7-4576-983A-EDE98B0632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2405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1313" y="96838"/>
            <a:ext cx="1919287" cy="59991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31863" y="96838"/>
            <a:ext cx="5607050" cy="59991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3066866-99BE-44B9-8213-F182FF1CD4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4E00E87D-3BA2-4C85-8D87-64D16F1BBE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953A66DB-B9D8-4EBB-A8C6-572B757504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43D972-098D-4903-8745-BC5BBDB098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6542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ACD1A68-47C1-4017-99AC-6BA4BFFA02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37901079-A73F-4F58-AC17-EECCC97633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44760D12-F825-4F87-9932-028302DF00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5692BF-6ABD-4735-927F-C760600C47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206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498F324-612E-4FAD-9E42-2AEEAA3593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230DA2F0-DFA2-48C8-9AA9-2954033F25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2F917F9D-24CA-4696-AB39-9311ADC26F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A37260-E490-45D4-88FA-8ED4AC0C20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6225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9325" y="1981200"/>
            <a:ext cx="375443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6163" y="1981200"/>
            <a:ext cx="375443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18D9DA-1AA5-4E74-BAA7-A6852385F0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37D86301-85C7-4049-8090-754688560B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4BCFE506-256D-45B6-9624-0487851068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D2E2A1-E396-4DB5-854B-1060D81BCA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0865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EE63C83-6028-4350-8195-C223598477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4CB585C-44DD-4FA4-B5F8-38429CA629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AFA6E1C-CD5D-49B2-BF6E-F6EDFF7B59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8A9E8A-6023-42BC-9784-E1926764FC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1246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0E4BC34E-F0D5-47B2-943C-500E91639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B4FAE1A2-A286-4D14-93CF-AD77793F2B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F1FBD41C-CE42-4533-B278-856F6CD75D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472124-CEF2-4949-9FDB-5A70B3A27B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3444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2DC94DE5-1659-4C93-A08E-F6BA8F981D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E255E1A0-0126-4C6D-A2BC-04FE6D4823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07DF160D-C5A1-49D9-90C3-FFDB22AC42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F888C8-29D8-4904-8E2C-724D3661A5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4703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E9E02ED-6E0F-47D0-8A5A-1E5D90E99D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A208B87C-B886-4E25-9253-BFDE6BA051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09E6650F-B14D-491F-8997-F284DAACC5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81FDB1-0CAA-41E6-BDB6-43827856CD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5868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E00B9FC-19D6-4D42-892D-A81E4BD96D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245FF8DD-838D-45F6-BD60-B6A7F6CF40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6408A42D-EF2E-43E9-BE95-48A50B48F0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2D030A-B920-480C-B213-F83FD0BD04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7309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27B3689A-08C8-4B99-9B8F-8799AC7CA5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77950"/>
            <a:ext cx="2133600" cy="101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F235E8D7-4B86-4FEC-87E3-9597A9279D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1377950"/>
            <a:ext cx="723900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D089EFE-D6DB-4BAB-9B98-95D1AF7D3E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31863" y="96838"/>
            <a:ext cx="71580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8B632C3-A87C-4306-A2D2-8C067B044C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49325" y="1981200"/>
            <a:ext cx="7661275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B7DD4421-7EFA-40AE-AC12-DBBE18CFDA1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461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104984D6-CB63-4B72-BC7E-2D480E6CA22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2" name="Rectangle 8">
            <a:extLst>
              <a:ext uri="{FF2B5EF4-FFF2-40B4-BE49-F238E27FC236}">
                <a16:creationId xmlns:a16="http://schemas.microsoft.com/office/drawing/2014/main" id="{B79E1F00-7318-49D6-9EA7-58081998781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413B8FED-4085-4E8D-AA76-FFBD27785BC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153" name="Freeform 9">
            <a:extLst>
              <a:ext uri="{FF2B5EF4-FFF2-40B4-BE49-F238E27FC236}">
                <a16:creationId xmlns:a16="http://schemas.microsoft.com/office/drawing/2014/main" id="{F57393F0-2570-49CD-A9A4-0269541A45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/>
            <a:ahLst/>
            <a:cxnLst>
              <a:cxn ang="0">
                <a:pos x="1000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1000" y="1000"/>
                </a:moveTo>
                <a:lnTo>
                  <a:pt x="0" y="1000"/>
                </a:ln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76200" cmpd="sng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6154" name="Freeform 10">
            <a:extLst>
              <a:ext uri="{FF2B5EF4-FFF2-40B4-BE49-F238E27FC236}">
                <a16:creationId xmlns:a16="http://schemas.microsoft.com/office/drawing/2014/main" id="{7C895030-0063-4B51-95DA-F083DCF059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00" y="0"/>
              </a:cxn>
              <a:cxn ang="0">
                <a:pos x="1000" y="1000"/>
              </a:cxn>
              <a:cxn ang="0">
                <a:pos x="0" y="1000"/>
              </a:cxn>
            </a:cxnLst>
            <a:rect l="0" t="0" r="r" b="b"/>
            <a:pathLst>
              <a:path w="1000" h="1000">
                <a:moveTo>
                  <a:pt x="0" y="0"/>
                </a:moveTo>
                <a:lnTo>
                  <a:pt x="1000" y="0"/>
                </a:lnTo>
                <a:lnTo>
                  <a:pt x="1000" y="1000"/>
                </a:lnTo>
                <a:lnTo>
                  <a:pt x="0" y="1000"/>
                </a:ln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719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447675" indent="-44767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¡"/>
        <a:defRPr sz="2800">
          <a:solidFill>
            <a:schemeClr val="tx1"/>
          </a:solidFill>
          <a:latin typeface="+mn-lt"/>
        </a:defRPr>
      </a:lvl2pPr>
      <a:lvl3pPr marL="1293813" indent="-4032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81163" indent="-38576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¡"/>
        <a:defRPr sz="2000">
          <a:solidFill>
            <a:schemeClr val="tx1"/>
          </a:solidFill>
          <a:latin typeface="+mn-lt"/>
        </a:defRPr>
      </a:lvl4pPr>
      <a:lvl5pPr marL="2070100" indent="-3873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273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845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417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989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>
            <a:extLst>
              <a:ext uri="{FF2B5EF4-FFF2-40B4-BE49-F238E27FC236}">
                <a16:creationId xmlns:a16="http://schemas.microsoft.com/office/drawing/2014/main" id="{CA184537-5371-453F-BA5E-735C25B0B3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A0B826D-D385-42DC-9035-4A756A8722C1}" type="slidenum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7BDE9AB4-30A4-4E56-88E9-42C2FE50C7C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38200" y="1889195"/>
            <a:ext cx="7086600" cy="707886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en-US" i="1" dirty="0">
                <a:solidFill>
                  <a:schemeClr val="tx1"/>
                </a:solidFill>
              </a:rPr>
              <a:t>All things are become new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2EC456D4-1BE5-4126-8330-F8D7A803C8D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74156" y="3509962"/>
            <a:ext cx="7229475" cy="2062103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en-US" dirty="0"/>
              <a:t>2 Corinthians 5:17, </a:t>
            </a:r>
            <a:r>
              <a:rPr lang="en-US" altLang="en-US" i="1" dirty="0"/>
              <a:t>“Wherefore if any man is in Christ, (he is) a new creature: </a:t>
            </a:r>
            <a:r>
              <a:rPr lang="en-US" altLang="en-US" i="1" dirty="0">
                <a:highlight>
                  <a:srgbClr val="FFFF00"/>
                </a:highlight>
              </a:rPr>
              <a:t>the old things are passed away; behold, they are become new</a:t>
            </a:r>
            <a:r>
              <a:rPr lang="en-US" altLang="en-US" i="1" dirty="0"/>
              <a:t>.”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>
            <a:extLst>
              <a:ext uri="{FF2B5EF4-FFF2-40B4-BE49-F238E27FC236}">
                <a16:creationId xmlns:a16="http://schemas.microsoft.com/office/drawing/2014/main" id="{AA431A3E-58AB-4C9F-826E-198885CD7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6D4B836-2FC8-4399-956C-0C69A9E63C2F}" type="slidenum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9AC9A7E6-C7E1-46AA-B37F-DE55107DE6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704989"/>
            <a:ext cx="7158038" cy="707886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New Manner of Living in Christ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7071338F-C506-4741-B57D-9AC336283A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62825" y="1981200"/>
            <a:ext cx="8042275" cy="1914370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en-US" b="1" dirty="0"/>
              <a:t>New Actions!</a:t>
            </a:r>
            <a:r>
              <a:rPr lang="en-US" altLang="en-US" dirty="0"/>
              <a:t> 1 John 3:18</a:t>
            </a:r>
          </a:p>
          <a:p>
            <a:pPr lvl="1" eaLnBrk="1" hangingPunct="1"/>
            <a:r>
              <a:rPr lang="en-US" altLang="en-US" dirty="0">
                <a:highlight>
                  <a:srgbClr val="FFFF00"/>
                </a:highlight>
              </a:rPr>
              <a:t>New Companions! 1 Corinthians 15:33</a:t>
            </a:r>
          </a:p>
          <a:p>
            <a:pPr lvl="2" eaLnBrk="1" hangingPunct="1"/>
            <a:r>
              <a:rPr lang="en-US" altLang="en-US" dirty="0"/>
              <a:t>No fellowship with darkness or error!</a:t>
            </a:r>
          </a:p>
          <a:p>
            <a:pPr lvl="3" eaLnBrk="1" hangingPunct="1"/>
            <a:r>
              <a:rPr lang="en-US" altLang="en-US" dirty="0"/>
              <a:t>2 John 9-11; Ephesians 5:11-13; 1 Peter 4:1-6</a:t>
            </a:r>
          </a:p>
        </p:txBody>
      </p:sp>
    </p:spTree>
    <p:extLst>
      <p:ext uri="{BB962C8B-B14F-4D97-AF65-F5344CB8AC3E}">
        <p14:creationId xmlns:p14="http://schemas.microsoft.com/office/powerpoint/2010/main" val="20879018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>
            <a:extLst>
              <a:ext uri="{FF2B5EF4-FFF2-40B4-BE49-F238E27FC236}">
                <a16:creationId xmlns:a16="http://schemas.microsoft.com/office/drawing/2014/main" id="{A41D7C3D-9BD9-4FFC-A6F7-38DA3D67B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DA762AF-77FA-41F3-A3CA-A25C3D2C428E}" type="slidenum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FE99AD6C-4DC8-480D-A768-05B53D250D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704989"/>
            <a:ext cx="7158038" cy="707886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Conclusion …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B6E66C20-3463-4EE1-B164-2F6C746730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0785" y="1981200"/>
            <a:ext cx="7661275" cy="4364272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en-US" sz="2800" i="1" dirty="0"/>
              <a:t>“</a:t>
            </a:r>
            <a:r>
              <a:rPr lang="en-US" altLang="en-US" sz="2800" b="1" i="1" dirty="0"/>
              <a:t>All things are become new</a:t>
            </a:r>
            <a:r>
              <a:rPr lang="en-US" altLang="en-US" sz="2800" i="1" dirty="0"/>
              <a:t>”</a:t>
            </a:r>
            <a:r>
              <a:rPr lang="en-US" altLang="en-US" sz="2800" b="1" i="1" dirty="0"/>
              <a:t>!</a:t>
            </a:r>
          </a:p>
          <a:p>
            <a:pPr lvl="1" eaLnBrk="1" hangingPunct="1"/>
            <a:r>
              <a:rPr lang="en-US" altLang="en-US" sz="2400" dirty="0"/>
              <a:t>New </a:t>
            </a:r>
            <a:r>
              <a:rPr lang="en-US" altLang="en-US" sz="2400" b="1" u="sng" dirty="0"/>
              <a:t>Relationships</a:t>
            </a:r>
            <a:r>
              <a:rPr lang="en-US" altLang="en-US" sz="2400" dirty="0"/>
              <a:t>!</a:t>
            </a:r>
          </a:p>
          <a:p>
            <a:pPr lvl="1" eaLnBrk="1" hangingPunct="1"/>
            <a:r>
              <a:rPr lang="en-US" altLang="en-US" sz="2400" dirty="0"/>
              <a:t>New </a:t>
            </a:r>
            <a:r>
              <a:rPr lang="en-US" altLang="en-US" sz="2400" b="1" u="sng" dirty="0"/>
              <a:t>Thoughts</a:t>
            </a:r>
            <a:r>
              <a:rPr lang="en-US" altLang="en-US" sz="2400" dirty="0"/>
              <a:t>!</a:t>
            </a:r>
          </a:p>
          <a:p>
            <a:pPr lvl="1" eaLnBrk="1" hangingPunct="1"/>
            <a:r>
              <a:rPr lang="en-US" altLang="en-US" sz="2400" dirty="0"/>
              <a:t>New </a:t>
            </a:r>
            <a:r>
              <a:rPr lang="en-US" altLang="en-US" sz="2400" b="1" u="sng" dirty="0"/>
              <a:t>Manner of Speech</a:t>
            </a:r>
            <a:r>
              <a:rPr lang="en-US" altLang="en-US" sz="2400" dirty="0"/>
              <a:t>!</a:t>
            </a:r>
          </a:p>
          <a:p>
            <a:pPr lvl="1" eaLnBrk="1" hangingPunct="1"/>
            <a:r>
              <a:rPr lang="en-US" altLang="en-US" sz="2400" dirty="0"/>
              <a:t>New </a:t>
            </a:r>
            <a:r>
              <a:rPr lang="en-US" altLang="en-US" sz="2400" b="1" u="sng" dirty="0"/>
              <a:t>Actions</a:t>
            </a:r>
            <a:r>
              <a:rPr lang="en-US" altLang="en-US" sz="2400" dirty="0"/>
              <a:t>!</a:t>
            </a:r>
          </a:p>
          <a:p>
            <a:pPr marL="0" lvl="0" indent="0" eaLnBrk="1" hangingPunct="1">
              <a:buClr>
                <a:srgbClr val="CC9900"/>
              </a:buClr>
              <a:buNone/>
            </a:pPr>
            <a:r>
              <a:rPr lang="en-US" altLang="en-US" dirty="0"/>
              <a:t>2 Corinthians 5:17, </a:t>
            </a:r>
            <a:r>
              <a:rPr lang="en-US" altLang="en-US" i="1" dirty="0"/>
              <a:t>“Wherefore if any man is in Christ, (he is) a new creature: </a:t>
            </a:r>
            <a:br>
              <a:rPr lang="en-US" altLang="en-US" i="1" dirty="0"/>
            </a:br>
            <a:r>
              <a:rPr lang="en-US" altLang="en-US" i="1" dirty="0"/>
              <a:t>the old things are passed away; behold, they are become new.”</a:t>
            </a:r>
          </a:p>
        </p:txBody>
      </p:sp>
      <p:sp>
        <p:nvSpPr>
          <p:cNvPr id="17412" name="Line 4">
            <a:extLst>
              <a:ext uri="{FF2B5EF4-FFF2-40B4-BE49-F238E27FC236}">
                <a16:creationId xmlns:a16="http://schemas.microsoft.com/office/drawing/2014/main" id="{5410A06C-D4F9-4CD9-B84B-E263B60FB0C1}"/>
              </a:ext>
            </a:extLst>
          </p:cNvPr>
          <p:cNvSpPr>
            <a:spLocks noChangeShapeType="1"/>
          </p:cNvSpPr>
          <p:nvPr/>
        </p:nvSpPr>
        <p:spPr bwMode="auto">
          <a:xfrm>
            <a:off x="2449885" y="6248400"/>
            <a:ext cx="2247900" cy="0"/>
          </a:xfrm>
          <a:prstGeom prst="line">
            <a:avLst/>
          </a:prstGeom>
          <a:noFill/>
          <a:ln w="57150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413" name="Line 5">
            <a:extLst>
              <a:ext uri="{FF2B5EF4-FFF2-40B4-BE49-F238E27FC236}">
                <a16:creationId xmlns:a16="http://schemas.microsoft.com/office/drawing/2014/main" id="{F344FC8D-858F-4AC3-8CC1-9DC3DF36A26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97698" y="5762625"/>
            <a:ext cx="2519362" cy="9525"/>
          </a:xfrm>
          <a:prstGeom prst="line">
            <a:avLst/>
          </a:prstGeom>
          <a:noFill/>
          <a:ln w="57150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>
            <a:extLst>
              <a:ext uri="{FF2B5EF4-FFF2-40B4-BE49-F238E27FC236}">
                <a16:creationId xmlns:a16="http://schemas.microsoft.com/office/drawing/2014/main" id="{AB787463-7F7E-4ACC-870B-4B3FED9EF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69D04BD-2D74-47BD-8F1F-41C900BFD8F6}" type="slidenum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A545F724-8B21-46E2-AE6C-D1F11107DC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397212"/>
            <a:ext cx="7158038" cy="1015663"/>
          </a:xfrm>
        </p:spPr>
        <p:txBody>
          <a:bodyPr>
            <a:spAutoFit/>
          </a:bodyPr>
          <a:lstStyle/>
          <a:p>
            <a:pPr algn="ctr" eaLnBrk="1" hangingPunct="1"/>
            <a:r>
              <a:rPr lang="en-US" altLang="en-US" i="1" dirty="0">
                <a:solidFill>
                  <a:schemeClr val="tx1"/>
                </a:solidFill>
              </a:rPr>
              <a:t>“</a:t>
            </a:r>
            <a:r>
              <a:rPr lang="en-US" altLang="en-US" b="1" i="1" dirty="0">
                <a:solidFill>
                  <a:schemeClr val="tx1"/>
                </a:solidFill>
              </a:rPr>
              <a:t>What Shall We Do?</a:t>
            </a:r>
            <a:r>
              <a:rPr lang="en-US" altLang="en-US" i="1" dirty="0">
                <a:solidFill>
                  <a:schemeClr val="tx1"/>
                </a:solidFill>
              </a:rPr>
              <a:t>”</a:t>
            </a:r>
            <a:br>
              <a:rPr lang="en-US" altLang="en-US" b="1" dirty="0">
                <a:solidFill>
                  <a:schemeClr val="tx1"/>
                </a:solidFill>
              </a:rPr>
            </a:br>
            <a:r>
              <a:rPr lang="en-US" altLang="en-US" sz="2000" dirty="0">
                <a:solidFill>
                  <a:schemeClr val="tx1"/>
                </a:solidFill>
              </a:rPr>
              <a:t>Acts 2:37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22D39637-B66F-43FE-96DB-5CFC1A0C3F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9325" y="1981200"/>
            <a:ext cx="7661275" cy="3921073"/>
          </a:xfrm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An alien sinner must …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Hear the Gospel. Romans 10:17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Believe. Romans 10:10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Repent. Acts 17:30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Confess Christ. Acts 8:37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Be Baptized in water. Acts 2:38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An erring Child of God must …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Repent and Pray. Acts 8:22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>
            <a:extLst>
              <a:ext uri="{FF2B5EF4-FFF2-40B4-BE49-F238E27FC236}">
                <a16:creationId xmlns:a16="http://schemas.microsoft.com/office/drawing/2014/main" id="{54781C2F-697C-4F57-BED4-CB33C9C43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4474241-D08A-41A9-B8AE-CED82F445C4B}" type="slidenum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33C95CED-E93D-4072-B294-336FCB5CF2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31863" y="707557"/>
            <a:ext cx="7158037" cy="707886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A Christian is …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32394338-39B0-4507-89F4-1D77EC2B3C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2738" y="1981200"/>
            <a:ext cx="7952589" cy="3859518"/>
          </a:xfrm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i="1" dirty="0"/>
              <a:t>“</a:t>
            </a:r>
            <a:r>
              <a:rPr lang="en-US" altLang="en-US" b="1" i="1" dirty="0"/>
              <a:t>In Christ</a:t>
            </a:r>
            <a:r>
              <a:rPr lang="en-US" altLang="en-US" i="1" dirty="0"/>
              <a:t>”</a:t>
            </a:r>
          </a:p>
          <a:p>
            <a:pPr lvl="1" eaLnBrk="1" hangingPunct="1"/>
            <a:r>
              <a:rPr lang="en-US" altLang="en-US" i="1" dirty="0"/>
              <a:t>“</a:t>
            </a:r>
            <a:r>
              <a:rPr lang="en-US" altLang="en-US" b="1" i="1" dirty="0"/>
              <a:t>Baptized into Christ</a:t>
            </a:r>
            <a:r>
              <a:rPr lang="en-US" altLang="en-US" i="1" dirty="0"/>
              <a:t>” –</a:t>
            </a:r>
            <a:r>
              <a:rPr lang="en-US" altLang="en-US" dirty="0"/>
              <a:t> Galatians 3:26-27</a:t>
            </a:r>
          </a:p>
          <a:p>
            <a:pPr lvl="1" eaLnBrk="1" hangingPunct="1"/>
            <a:r>
              <a:rPr lang="en-US" altLang="en-US" dirty="0"/>
              <a:t>Location of all </a:t>
            </a:r>
            <a:r>
              <a:rPr lang="en-US" altLang="en-US" i="1" dirty="0"/>
              <a:t>“</a:t>
            </a:r>
            <a:r>
              <a:rPr lang="en-US" altLang="en-US" b="1" i="1" dirty="0"/>
              <a:t>spiritual blessings</a:t>
            </a:r>
            <a:r>
              <a:rPr lang="en-US" altLang="en-US" i="1" dirty="0"/>
              <a:t>”</a:t>
            </a:r>
          </a:p>
          <a:p>
            <a:pPr lvl="2" eaLnBrk="1" hangingPunct="1"/>
            <a:r>
              <a:rPr lang="en-US" altLang="en-US" sz="2800" dirty="0">
                <a:highlight>
                  <a:srgbClr val="FFFF00"/>
                </a:highlight>
              </a:rPr>
              <a:t>Ephesians 1:3, </a:t>
            </a:r>
            <a:r>
              <a:rPr lang="en-US" altLang="en-US" sz="2800" i="1" dirty="0">
                <a:highlight>
                  <a:srgbClr val="FFFF00"/>
                </a:highlight>
              </a:rPr>
              <a:t>“Blessed (be) the God and Father of our Lord Jesus Christ, who hath blessed us with every spiritual blessing in the heavenly (places) in Christ”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>
            <a:extLst>
              <a:ext uri="{FF2B5EF4-FFF2-40B4-BE49-F238E27FC236}">
                <a16:creationId xmlns:a16="http://schemas.microsoft.com/office/drawing/2014/main" id="{E70A7766-F6E2-4187-88C1-416E6DC4A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353FB3-15E6-4799-8026-781178614794}" type="slidenum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68BD0218-AE16-45AA-B1DA-B5C265FC13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614144"/>
            <a:ext cx="8229600" cy="646331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en-US" sz="3600" dirty="0">
                <a:solidFill>
                  <a:schemeClr val="tx1"/>
                </a:solidFill>
              </a:rPr>
              <a:t>Some spiritual blessings in Christ …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F2212B95-72F0-4298-9740-EAB12D4FE3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956" y="1981200"/>
            <a:ext cx="7966075" cy="4142673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en-US" sz="2800" dirty="0"/>
              <a:t>No condemnation. Romans 8:1</a:t>
            </a:r>
          </a:p>
          <a:p>
            <a:pPr eaLnBrk="1" hangingPunct="1"/>
            <a:r>
              <a:rPr lang="en-US" altLang="en-US" sz="2800" dirty="0"/>
              <a:t>Free from law of sin and death. Romans 8:2</a:t>
            </a:r>
          </a:p>
          <a:p>
            <a:pPr eaLnBrk="1" hangingPunct="1"/>
            <a:r>
              <a:rPr lang="en-US" altLang="en-US" sz="2800" dirty="0"/>
              <a:t>Sanctification. 1 Corinthians 1:2</a:t>
            </a:r>
          </a:p>
          <a:p>
            <a:pPr eaLnBrk="1" hangingPunct="1"/>
            <a:r>
              <a:rPr lang="en-US" altLang="en-US" sz="2800" dirty="0"/>
              <a:t>Made alive. 1 Corinthians 15:22</a:t>
            </a:r>
          </a:p>
          <a:p>
            <a:pPr eaLnBrk="1" hangingPunct="1"/>
            <a:r>
              <a:rPr lang="en-US" altLang="en-US" sz="2800" dirty="0"/>
              <a:t>Victory. 1 Corinthians 15:55-57</a:t>
            </a:r>
          </a:p>
          <a:p>
            <a:pPr eaLnBrk="1" hangingPunct="1"/>
            <a:r>
              <a:rPr lang="en-US" altLang="en-US" sz="2800" dirty="0"/>
              <a:t>Partakers of His promise. Ephesians 3:6</a:t>
            </a:r>
          </a:p>
          <a:p>
            <a:pPr eaLnBrk="1" hangingPunct="1"/>
            <a:r>
              <a:rPr lang="en-US" altLang="en-US" sz="2800" dirty="0"/>
              <a:t>Children of God. Galatians 3:26-28</a:t>
            </a:r>
          </a:p>
          <a:p>
            <a:pPr eaLnBrk="1" hangingPunct="1"/>
            <a:r>
              <a:rPr lang="en-US" altLang="en-US" sz="2800" dirty="0"/>
              <a:t>New creatures. Galatians 6:15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>
            <a:extLst>
              <a:ext uri="{FF2B5EF4-FFF2-40B4-BE49-F238E27FC236}">
                <a16:creationId xmlns:a16="http://schemas.microsoft.com/office/drawing/2014/main" id="{7186FBA3-EF8B-442F-854F-710C87560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B654097-46EC-495E-A79F-7D3CC3D4860B}" type="slidenum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9D4064EC-9A01-4619-AA10-81194B243A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89436"/>
            <a:ext cx="7158038" cy="1323439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Christians have a new relationship to …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CBD7B655-1BA7-471F-AFC5-7F9034753E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9325" y="1981199"/>
            <a:ext cx="7661275" cy="4448175"/>
          </a:xfrm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Christ! (Joint-heir)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God! (Child)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Other Christians! (Brethren)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The world!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i="1" dirty="0"/>
              <a:t>“</a:t>
            </a:r>
            <a:r>
              <a:rPr lang="en-US" altLang="en-US" b="1" i="1" u="sng" dirty="0"/>
              <a:t>Transformed</a:t>
            </a:r>
            <a:r>
              <a:rPr lang="en-US" altLang="en-US" i="1" dirty="0"/>
              <a:t>”</a:t>
            </a:r>
            <a:r>
              <a:rPr lang="en-US" altLang="en-US" dirty="0"/>
              <a:t> not </a:t>
            </a:r>
            <a:r>
              <a:rPr lang="en-US" altLang="en-US" i="1" dirty="0"/>
              <a:t>“</a:t>
            </a:r>
            <a:r>
              <a:rPr lang="en-US" altLang="en-US" i="1" u="sng" dirty="0"/>
              <a:t>conformed</a:t>
            </a:r>
            <a:r>
              <a:rPr lang="en-US" altLang="en-US" i="1" dirty="0"/>
              <a:t>” </a:t>
            </a:r>
            <a:r>
              <a:rPr lang="en-US" altLang="en-US" dirty="0"/>
              <a:t>to it!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/>
              <a:t>Romans. 12:1-2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Sin!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i="1" dirty="0"/>
              <a:t>“</a:t>
            </a:r>
            <a:r>
              <a:rPr lang="en-US" altLang="en-US" b="1" i="1" dirty="0"/>
              <a:t>Servants of righteousness</a:t>
            </a:r>
            <a:r>
              <a:rPr lang="en-US" altLang="en-US" i="1" dirty="0"/>
              <a:t>”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/>
              <a:t>Romans 6:18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7A06316-4837-49FC-B05A-E3DC9636FAE9}"/>
              </a:ext>
            </a:extLst>
          </p:cNvPr>
          <p:cNvSpPr txBox="1"/>
          <p:nvPr/>
        </p:nvSpPr>
        <p:spPr>
          <a:xfrm>
            <a:off x="6275784" y="2115688"/>
            <a:ext cx="24026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000" dirty="0"/>
              <a:t>Romans 8:16-17</a:t>
            </a:r>
            <a:endParaRPr lang="en-US" sz="2000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317F42C0-B218-494B-B5CE-B41381927166}"/>
              </a:ext>
            </a:extLst>
          </p:cNvPr>
          <p:cNvCxnSpPr>
            <a:cxnSpLocks/>
          </p:cNvCxnSpPr>
          <p:nvPr/>
        </p:nvCxnSpPr>
        <p:spPr bwMode="auto">
          <a:xfrm flipH="1">
            <a:off x="4857750" y="2287767"/>
            <a:ext cx="1350169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23C2F6B-0576-4130-828B-4CFFBAB1C607}"/>
              </a:ext>
            </a:extLst>
          </p:cNvPr>
          <p:cNvCxnSpPr>
            <a:cxnSpLocks/>
            <a:stCxn id="2" idx="1"/>
          </p:cNvCxnSpPr>
          <p:nvPr/>
        </p:nvCxnSpPr>
        <p:spPr bwMode="auto">
          <a:xfrm flipH="1">
            <a:off x="3752850" y="2315743"/>
            <a:ext cx="2522934" cy="43698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>
            <a:extLst>
              <a:ext uri="{FF2B5EF4-FFF2-40B4-BE49-F238E27FC236}">
                <a16:creationId xmlns:a16="http://schemas.microsoft.com/office/drawing/2014/main" id="{589C997C-CA70-4CEC-BD72-F7C93AA4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C524101-B1A0-40DB-BEEB-B71FBB298C22}" type="slidenum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290" name="Rectangle 2">
            <a:extLst>
              <a:ext uri="{FF2B5EF4-FFF2-40B4-BE49-F238E27FC236}">
                <a16:creationId xmlns:a16="http://schemas.microsoft.com/office/drawing/2014/main" id="{BD2B0198-AA2A-4051-8560-370EEF4D21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704989"/>
            <a:ext cx="7158038" cy="707886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New Manner of Life in Christ!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F0901012-EC61-41C8-BB09-E7A1AFF353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268" y="1981200"/>
            <a:ext cx="8974317" cy="4512004"/>
          </a:xfrm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b="1" dirty="0"/>
              <a:t>New Thoughts!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Spiritual versus carnal mind! Romans 8:6-7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/>
              <a:t>Fleshly mind root of most problems! 1 Corinthians 3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Mind heavenly versus earthly things!</a:t>
            </a:r>
            <a:br>
              <a:rPr lang="en-US" altLang="en-US" dirty="0"/>
            </a:br>
            <a:r>
              <a:rPr lang="en-US" altLang="en-US" dirty="0"/>
              <a:t>Colossians 3:2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/>
              <a:t>This world is not my home, just passing through!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dirty="0"/>
              <a:t>Hebrews 11:10; 1 Peter 1:1-4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/>
              <a:t>Temporary suffering, but eternal joy!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dirty="0"/>
              <a:t>Romans 8:18; Hebrews 11:24-25; 2 Corinthians 4:8-18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/>
              <a:t>Not consumed by the temporal things!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dirty="0"/>
              <a:t>Matthew 6:24-34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66F91649-65EA-4D13-A5D3-4F3BA0439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71267AD-EB66-4E2F-A7C0-6E0A09CCF821}" type="slidenum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CE15BE07-67A2-40CA-B950-4CD38E4734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704989"/>
            <a:ext cx="7158038" cy="707886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New Manner of Living in Christ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CECFA8E4-5204-4A64-9F04-9FFE938CF0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49905" y="1981200"/>
            <a:ext cx="8677275" cy="4114800"/>
          </a:xfrm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b="1" dirty="0"/>
              <a:t>New Thoughts: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Pure versus former filthy mind! Philippians 4:8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/>
              <a:t>No appetite for filthy movies, etc.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Impartial versus partial mind! James 3:17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/>
              <a:t>No fleshly favoritism. Galatians 3:28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/>
              <a:t>No respect of persons. James 2:1-9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Seeks truth versus error and lies!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/>
              <a:t>Searches the scriptures. Acts 17:11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/>
              <a:t>Not taken captive by falsehoods. Colossians. 2:8-20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8A655746-8E08-435E-813C-684604976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8B6CC0A-567B-4B70-94E6-81A2680B95AA}" type="slidenum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51E11752-8650-4ED9-9602-6E602AC457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704989"/>
            <a:ext cx="7158038" cy="707886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New Manner of Living in Christ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F8D0826A-5B7B-4BE5-8C44-1EFA03F7D7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02207" y="1981199"/>
            <a:ext cx="8382000" cy="4456605"/>
          </a:xfrm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b="1" dirty="0"/>
              <a:t>New Manner of Speech!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Words of truth and soberness! Acts 26:25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/>
              <a:t>Ephesians 4:22-25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Words of purity! Colossians 3:8-10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Words </a:t>
            </a:r>
            <a:r>
              <a:rPr lang="en-US" altLang="en-US" i="1" dirty="0"/>
              <a:t>“</a:t>
            </a:r>
            <a:r>
              <a:rPr lang="en-US" altLang="en-US" b="1" i="1" dirty="0"/>
              <a:t>seasoned with salt</a:t>
            </a:r>
            <a:r>
              <a:rPr lang="en-US" altLang="en-US" i="1" dirty="0"/>
              <a:t>”</a:t>
            </a:r>
            <a:r>
              <a:rPr lang="en-US" altLang="en-US" b="1" i="1" dirty="0"/>
              <a:t>!</a:t>
            </a:r>
            <a:r>
              <a:rPr lang="en-US" altLang="en-US" dirty="0"/>
              <a:t> Colossians 4:6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Words measured out!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/>
              <a:t>Proverbs 10:19; James 1:26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Words properly directed!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/>
              <a:t>Titus 1:13; Jude 22-23; 2 Corinthians 7:8-11; </a:t>
            </a:r>
            <a:br>
              <a:rPr lang="en-US" altLang="en-US" dirty="0"/>
            </a:br>
            <a:r>
              <a:rPr lang="en-US" altLang="en-US" dirty="0"/>
              <a:t>Galatians 2:11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>
            <a:extLst>
              <a:ext uri="{FF2B5EF4-FFF2-40B4-BE49-F238E27FC236}">
                <a16:creationId xmlns:a16="http://schemas.microsoft.com/office/drawing/2014/main" id="{E208A262-D07D-4B24-BAC8-6C7309052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F9B0249-0869-449F-9CAD-28E935BACE0D}" type="slidenum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3B2DDB1C-BC9E-4D1B-8C83-F347A487CD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704989"/>
            <a:ext cx="7158038" cy="707886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New Manner of Living in Christ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060A3BB5-27BC-4CF1-99DE-A3E52FB4A8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4529" y="1981200"/>
            <a:ext cx="8682087" cy="4721292"/>
          </a:xfrm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800" b="1" dirty="0"/>
              <a:t>New Actions!</a:t>
            </a:r>
            <a:r>
              <a:rPr lang="en-US" altLang="en-US" sz="2800" dirty="0"/>
              <a:t> 1 John 3:18</a:t>
            </a:r>
          </a:p>
          <a:p>
            <a:pPr lvl="1" eaLnBrk="1" hangingPunct="1"/>
            <a:r>
              <a:rPr lang="en-US" altLang="en-US" dirty="0">
                <a:highlight>
                  <a:srgbClr val="FFFF00"/>
                </a:highlight>
              </a:rPr>
              <a:t>New places to go! Worship, Bible classes</a:t>
            </a:r>
            <a:r>
              <a:rPr lang="en-US" altLang="en-US" dirty="0"/>
              <a:t>!</a:t>
            </a:r>
          </a:p>
          <a:p>
            <a:pPr lvl="2" eaLnBrk="1" hangingPunct="1"/>
            <a:r>
              <a:rPr lang="en-US" altLang="en-US" dirty="0"/>
              <a:t>Participates in clean and decent activities!</a:t>
            </a:r>
          </a:p>
          <a:p>
            <a:pPr lvl="1" eaLnBrk="1" hangingPunct="1"/>
            <a:r>
              <a:rPr lang="en-US" altLang="en-US" dirty="0">
                <a:highlight>
                  <a:srgbClr val="FFFF00"/>
                </a:highlight>
              </a:rPr>
              <a:t>New things to do! Study, teach, pray, serve others</a:t>
            </a:r>
            <a:r>
              <a:rPr lang="en-US" altLang="en-US" dirty="0"/>
              <a:t>!</a:t>
            </a:r>
          </a:p>
          <a:p>
            <a:pPr lvl="1" eaLnBrk="1" hangingPunct="1"/>
            <a:r>
              <a:rPr lang="en-US" altLang="en-US" dirty="0">
                <a:highlight>
                  <a:srgbClr val="FFFF00"/>
                </a:highlight>
              </a:rPr>
              <a:t>New things seen</a:t>
            </a:r>
            <a:r>
              <a:rPr lang="en-US" altLang="en-US" dirty="0"/>
              <a:t>!</a:t>
            </a:r>
          </a:p>
          <a:p>
            <a:pPr lvl="2" eaLnBrk="1" hangingPunct="1"/>
            <a:r>
              <a:rPr lang="en-US" altLang="en-US" dirty="0"/>
              <a:t>Sinners in need of salvation! John 4:35</a:t>
            </a:r>
          </a:p>
          <a:p>
            <a:pPr lvl="2" eaLnBrk="1" hangingPunct="1"/>
            <a:r>
              <a:rPr lang="en-US" altLang="en-US" dirty="0"/>
              <a:t>Brethren who need edification! 1 Thessalonians 5:11</a:t>
            </a:r>
          </a:p>
          <a:p>
            <a:pPr lvl="2" eaLnBrk="1" hangingPunct="1"/>
            <a:r>
              <a:rPr lang="en-US" altLang="en-US" dirty="0"/>
              <a:t>Brethren in need. 1 John 3:17</a:t>
            </a:r>
          </a:p>
          <a:p>
            <a:pPr lvl="2" eaLnBrk="1" hangingPunct="1"/>
            <a:r>
              <a:rPr lang="en-US" altLang="en-US" dirty="0"/>
              <a:t>Self-examination. 2 Corinthians 13:5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>
            <a:extLst>
              <a:ext uri="{FF2B5EF4-FFF2-40B4-BE49-F238E27FC236}">
                <a16:creationId xmlns:a16="http://schemas.microsoft.com/office/drawing/2014/main" id="{AA431A3E-58AB-4C9F-826E-198885CD7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6D4B836-2FC8-4399-956C-0C69A9E63C2F}" type="slidenum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9AC9A7E6-C7E1-46AA-B37F-DE55107DE6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704989"/>
            <a:ext cx="7158038" cy="707886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New Manner of Living in Christ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7071338F-C506-4741-B57D-9AC336283A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9325" y="1552575"/>
            <a:ext cx="8042275" cy="1101840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en-US" b="1" dirty="0"/>
              <a:t>New Actions!</a:t>
            </a:r>
            <a:r>
              <a:rPr lang="en-US" altLang="en-US" dirty="0"/>
              <a:t> 1 John 3:18</a:t>
            </a:r>
          </a:p>
          <a:p>
            <a:pPr lvl="1" eaLnBrk="1" hangingPunct="1"/>
            <a:r>
              <a:rPr lang="en-US" altLang="en-US" dirty="0">
                <a:highlight>
                  <a:srgbClr val="FFFF00"/>
                </a:highlight>
              </a:rPr>
              <a:t>New Clothing! Physically and Spiritually</a:t>
            </a:r>
            <a:r>
              <a:rPr lang="en-US" altLang="en-US" dirty="0"/>
              <a:t>!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F5617F2-6DE2-4E9D-A5F8-9160DC9040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9900" y="2619669"/>
            <a:ext cx="3312736" cy="4302716"/>
          </a:xfrm>
          <a:prstGeom prst="rect">
            <a:avLst/>
          </a:prstGeom>
          <a:noFill/>
          <a:ln w="9525">
            <a:solidFill>
              <a:schemeClr val="bg1">
                <a:alpha val="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1 Timothy 2: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</a:rPr>
              <a:t>9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</a:rPr>
              <a:t>Not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</a:rPr>
              <a:t>Braided hair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</a:rPr>
              <a:t>Gold, pearls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</a:rPr>
              <a:t>Costly raiment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</a:rPr>
              <a:t>But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</a:rPr>
              <a:t>Modesty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</a:rPr>
              <a:t>Shamfastness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</a:rPr>
              <a:t>Sobriety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</a:rPr>
              <a:t>Professing godliness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lang="en-US" sz="2000" kern="0" dirty="0">
                <a:latin typeface="Arial"/>
              </a:rPr>
              <a:t>Quietness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34FB46D-906E-4DFC-B9E8-ECF0CE61BFCF}"/>
              </a:ext>
            </a:extLst>
          </p:cNvPr>
          <p:cNvSpPr txBox="1">
            <a:spLocks noChangeArrowheads="1"/>
          </p:cNvSpPr>
          <p:nvPr/>
        </p:nvSpPr>
        <p:spPr>
          <a:xfrm>
            <a:off x="4821024" y="2619669"/>
            <a:ext cx="3403076" cy="3502497"/>
          </a:xfrm>
          <a:prstGeom prst="rect">
            <a:avLst/>
          </a:prstGeom>
          <a:ln>
            <a:solidFill>
              <a:schemeClr val="bg1">
                <a:alpha val="0"/>
              </a:schemeClr>
            </a:solidFill>
          </a:ln>
        </p:spPr>
        <p:txBody>
          <a:bodyPr wrap="square">
            <a:spAutoFit/>
          </a:bodyPr>
          <a:lstStyle>
            <a:lvl1pPr marL="447675" indent="-4476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9000" indent="-4397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+mn-lt"/>
              </a:defRPr>
            </a:lvl2pPr>
            <a:lvl3pPr marL="1293813" indent="-4032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81163" indent="-3857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+mn-lt"/>
              </a:defRPr>
            </a:lvl4pPr>
            <a:lvl5pPr marL="2070100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273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845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417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989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defTabSz="914400" eaLnBrk="1" hangingPunct="1">
              <a:buFontTx/>
              <a:buNone/>
            </a:pPr>
            <a:r>
              <a:rPr lang="en-US" sz="2400" kern="0" dirty="0"/>
              <a:t>1 Peter 3:1-4</a:t>
            </a:r>
          </a:p>
          <a:p>
            <a:pPr defTabSz="914400" eaLnBrk="1" hangingPunct="1">
              <a:buFontTx/>
              <a:buNone/>
            </a:pPr>
            <a:r>
              <a:rPr lang="en-US" sz="2400" kern="0" dirty="0"/>
              <a:t>	</a:t>
            </a:r>
            <a:r>
              <a:rPr lang="en-US" sz="2400" b="1" kern="0" dirty="0"/>
              <a:t>Not</a:t>
            </a:r>
          </a:p>
          <a:p>
            <a:pPr lvl="1" defTabSz="914400" eaLnBrk="1" hangingPunct="1"/>
            <a:r>
              <a:rPr lang="en-US" sz="2000" kern="0" dirty="0"/>
              <a:t>Braided hair</a:t>
            </a:r>
          </a:p>
          <a:p>
            <a:pPr lvl="1" defTabSz="914400" eaLnBrk="1" hangingPunct="1"/>
            <a:r>
              <a:rPr lang="en-US" sz="2000" kern="0" dirty="0"/>
              <a:t>Outward adorning</a:t>
            </a:r>
          </a:p>
          <a:p>
            <a:pPr lvl="1" defTabSz="914400" eaLnBrk="1" hangingPunct="1"/>
            <a:r>
              <a:rPr lang="en-US" sz="2000" kern="0" dirty="0"/>
              <a:t>Jewels, Apparel</a:t>
            </a:r>
          </a:p>
          <a:p>
            <a:pPr lvl="1" defTabSz="914400" eaLnBrk="1" hangingPunct="1">
              <a:buFontTx/>
              <a:buNone/>
            </a:pPr>
            <a:r>
              <a:rPr lang="en-US" sz="2400" b="1" kern="0" dirty="0"/>
              <a:t>But</a:t>
            </a:r>
          </a:p>
          <a:p>
            <a:pPr lvl="1" defTabSz="914400" eaLnBrk="1" hangingPunct="1"/>
            <a:r>
              <a:rPr lang="en-US" sz="2000" kern="0" dirty="0"/>
              <a:t>Hidden man of heart</a:t>
            </a:r>
          </a:p>
          <a:p>
            <a:pPr lvl="1" defTabSz="914400" eaLnBrk="1" hangingPunct="1"/>
            <a:r>
              <a:rPr lang="en-US" sz="2000" kern="0" dirty="0"/>
              <a:t>Meek and Quiet</a:t>
            </a:r>
            <a:br>
              <a:rPr lang="en-US" sz="2000" kern="0" dirty="0"/>
            </a:br>
            <a:r>
              <a:rPr lang="en-US" sz="2000" kern="0" dirty="0"/>
              <a:t>(cf. 1 Peter 5:5-6)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xis">
  <a:themeElements>
    <a:clrScheme name="Axis 8">
      <a:dk1>
        <a:srgbClr val="292929"/>
      </a:dk1>
      <a:lt1>
        <a:srgbClr val="FFFFFF"/>
      </a:lt1>
      <a:dk2>
        <a:srgbClr val="000000"/>
      </a:dk2>
      <a:lt2>
        <a:srgbClr val="808080"/>
      </a:lt2>
      <a:accent1>
        <a:srgbClr val="CC9900"/>
      </a:accent1>
      <a:accent2>
        <a:srgbClr val="CCCC99"/>
      </a:accent2>
      <a:accent3>
        <a:srgbClr val="FFFFFF"/>
      </a:accent3>
      <a:accent4>
        <a:srgbClr val="212121"/>
      </a:accent4>
      <a:accent5>
        <a:srgbClr val="E2CAAA"/>
      </a:accent5>
      <a:accent6>
        <a:srgbClr val="B9B98A"/>
      </a:accent6>
      <a:hlink>
        <a:srgbClr val="999933"/>
      </a:hlink>
      <a:folHlink>
        <a:srgbClr val="B2B2B2"/>
      </a:folHlink>
    </a:clrScheme>
    <a:fontScheme name="Axi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</TotalTime>
  <Words>708</Words>
  <Application>Microsoft Office PowerPoint</Application>
  <PresentationFormat>On-screen Show (4:3)</PresentationFormat>
  <Paragraphs>123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Wingdings</vt:lpstr>
      <vt:lpstr>Axis</vt:lpstr>
      <vt:lpstr>All things are become new</vt:lpstr>
      <vt:lpstr>A Christian is …</vt:lpstr>
      <vt:lpstr>Some spiritual blessings in Christ …</vt:lpstr>
      <vt:lpstr>Christians have a new relationship to …</vt:lpstr>
      <vt:lpstr>New Manner of Life in Christ!</vt:lpstr>
      <vt:lpstr>New Manner of Living in Christ</vt:lpstr>
      <vt:lpstr>New Manner of Living in Christ</vt:lpstr>
      <vt:lpstr>New Manner of Living in Christ</vt:lpstr>
      <vt:lpstr>New Manner of Living in Christ</vt:lpstr>
      <vt:lpstr>New Manner of Living in Christ</vt:lpstr>
      <vt:lpstr>Conclusion …</vt:lpstr>
      <vt:lpstr>“What Shall We Do?” Acts 2:37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“All things are become new”</dc:title>
  <dc:creator>mgalloway2715@gmail.com</dc:creator>
  <cp:lastModifiedBy>Richard Lidh</cp:lastModifiedBy>
  <cp:revision>11</cp:revision>
  <cp:lastPrinted>2022-04-10T01:17:22Z</cp:lastPrinted>
  <dcterms:created xsi:type="dcterms:W3CDTF">2022-04-09T20:05:22Z</dcterms:created>
  <dcterms:modified xsi:type="dcterms:W3CDTF">2022-04-10T01:18:07Z</dcterms:modified>
</cp:coreProperties>
</file>